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1"/>
  </p:notesMasterIdLst>
  <p:handoutMasterIdLst>
    <p:handoutMasterId r:id="rId12"/>
  </p:handoutMasterIdLst>
  <p:sldIdLst>
    <p:sldId id="282" r:id="rId2"/>
    <p:sldId id="257" r:id="rId3"/>
    <p:sldId id="285" r:id="rId4"/>
    <p:sldId id="284" r:id="rId5"/>
    <p:sldId id="263" r:id="rId6"/>
    <p:sldId id="287" r:id="rId7"/>
    <p:sldId id="288" r:id="rId8"/>
    <p:sldId id="289" r:id="rId9"/>
    <p:sldId id="267" r:id="rId10"/>
  </p:sldIdLst>
  <p:sldSz cx="9144000" cy="6858000" type="screen4x3"/>
  <p:notesSz cx="6797675" cy="9926638"/>
  <p:custShowLst>
    <p:custShow name="Custom Show 1" id="0">
      <p:sldLst>
        <p:sld r:id="rId3"/>
        <p:sld r:id="rId6"/>
        <p:sld r:id="rId10"/>
      </p:sldLst>
    </p:custShow>
  </p:custShow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75000" autoAdjust="0"/>
  </p:normalViewPr>
  <p:slideViewPr>
    <p:cSldViewPr>
      <p:cViewPr>
        <p:scale>
          <a:sx n="66" d="100"/>
          <a:sy n="66" d="100"/>
        </p:scale>
        <p:origin x="-128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3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3EEE2E-2FB1-4E8B-877D-E5629A1AC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56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9E0CE33-3B22-4F68-99AB-5040CB2DCA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7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4B0AF1F-C66C-4EB5-9324-F0213151A0E7}" type="slidenum">
              <a:rPr lang="en-GB" altLang="en-US" sz="1200">
                <a:latin typeface="Times New Roman" pitchFamily="18" charset="0"/>
              </a:rPr>
              <a:pPr algn="r" eaLnBrk="1" hangingPunct="1"/>
              <a:t>1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D1D77-97A3-436E-A78E-1126478A42B7}" type="slidenum">
              <a:rPr lang="en-GB" altLang="en-US" sz="1200" smtClean="0">
                <a:latin typeface="Times New Roman" pitchFamily="18" charset="0"/>
              </a:rPr>
              <a:pPr eaLnBrk="1" hangingPunct="1"/>
              <a:t>2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2D7201-7112-42B4-8865-D17940B4CB57}" type="slidenum">
              <a:rPr lang="en-GB" altLang="en-US" sz="1200" smtClean="0">
                <a:latin typeface="Times New Roman" pitchFamily="18" charset="0"/>
              </a:rPr>
              <a:pPr eaLnBrk="1" hangingPunct="1"/>
              <a:t>3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443" y="4715153"/>
            <a:ext cx="6136790" cy="4466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3F59E8-A841-4767-893F-E982F02ACDCB}" type="slidenum">
              <a:rPr lang="en-GB" altLang="en-US" sz="1200" smtClean="0">
                <a:latin typeface="Times New Roman" pitchFamily="18" charset="0"/>
              </a:rPr>
              <a:pPr eaLnBrk="1" hangingPunct="1"/>
              <a:t>4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64C7C-EF1E-4D8A-A5A9-0922D31B8B70}" type="slidenum">
              <a:rPr lang="en-GB" altLang="en-US" sz="1200" smtClean="0">
                <a:latin typeface="Times New Roman" pitchFamily="18" charset="0"/>
              </a:rPr>
              <a:pPr eaLnBrk="1" hangingPunct="1"/>
              <a:t>5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060" y="4572114"/>
            <a:ext cx="6281555" cy="50822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0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B2C521-BD45-4FD6-B8B9-057B53935560}" type="slidenum">
              <a:rPr lang="en-GB" altLang="en-US" sz="1200" smtClean="0">
                <a:latin typeface="Times New Roman" pitchFamily="18" charset="0"/>
              </a:rPr>
              <a:pPr eaLnBrk="1" hangingPunct="1"/>
              <a:t>6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9DAA39-0DFC-469E-90D4-344565EF1192}" type="slidenum">
              <a:rPr lang="en-GB" altLang="en-US" sz="1200" smtClean="0">
                <a:latin typeface="Times New Roman" pitchFamily="18" charset="0"/>
              </a:rPr>
              <a:pPr eaLnBrk="1" hangingPunct="1"/>
              <a:t>7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443" y="4715154"/>
            <a:ext cx="6209173" cy="50167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1000" b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64C7C-EF1E-4D8A-A5A9-0922D31B8B70}" type="slidenum">
              <a:rPr lang="en-GB" altLang="en-US" sz="1200" smtClean="0">
                <a:latin typeface="Times New Roman" pitchFamily="18" charset="0"/>
              </a:rPr>
              <a:pPr eaLnBrk="1" hangingPunct="1"/>
              <a:t>8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060" y="4572114"/>
            <a:ext cx="6281555" cy="50822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0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FE68BC-156E-44E8-B6B2-D8F667649EB9}" type="slidenum">
              <a:rPr lang="en-GB" altLang="en-US" sz="1200" smtClean="0">
                <a:latin typeface="Times New Roman" pitchFamily="18" charset="0"/>
              </a:rPr>
              <a:pPr eaLnBrk="1" hangingPunct="1"/>
              <a:t>9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02F7-6A2E-4DA3-8503-A58DA6334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2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Oval 9"/>
          <p:cNvGrpSpPr>
            <a:grpSpLocks/>
          </p:cNvGrpSpPr>
          <p:nvPr/>
        </p:nvGrpSpPr>
        <p:grpSpPr bwMode="auto">
          <a:xfrm>
            <a:off x="0" y="1603375"/>
            <a:ext cx="9144000" cy="5102225"/>
            <a:chOff x="0" y="1010"/>
            <a:chExt cx="5760" cy="3214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0" y="1010"/>
              <a:ext cx="5760" cy="3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844" y="1479"/>
              <a:ext cx="4072" cy="2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B0C54-C711-41B2-AE4B-084E11513E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50A16-96F4-41B1-9C61-2006B81DD1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9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888B9BC-D7E9-45D1-8CC6-563246F03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8B9713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Arial" charset="0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8B9713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8B9713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8B9713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8B9713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8B9713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8B9713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Arial" charset="0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8B9713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Arial" charset="0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8B9713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8B9713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Arial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cpaaudit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dellis@hot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cpaaudit.co.uk/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55650" y="1125538"/>
            <a:ext cx="777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800" b="1" dirty="0">
                <a:solidFill>
                  <a:srgbClr val="003300"/>
                </a:solidFill>
              </a:rPr>
              <a:t>Legal &amp; Compliance </a:t>
            </a:r>
            <a:r>
              <a:rPr lang="en-GB" altLang="en-US" sz="2800" b="1" dirty="0" smtClean="0">
                <a:solidFill>
                  <a:srgbClr val="003300"/>
                </a:solidFill>
              </a:rPr>
              <a:t>Expertise –</a:t>
            </a:r>
          </a:p>
          <a:p>
            <a:pPr algn="ctr" eaLnBrk="1" hangingPunct="1"/>
            <a:r>
              <a:rPr lang="en-GB" altLang="en-US" sz="2800" b="1" dirty="0" smtClean="0">
                <a:solidFill>
                  <a:srgbClr val="003300"/>
                </a:solidFill>
              </a:rPr>
              <a:t> </a:t>
            </a:r>
            <a:r>
              <a:rPr lang="en-GB" altLang="en-US" sz="2800" b="1" dirty="0">
                <a:solidFill>
                  <a:srgbClr val="003300"/>
                </a:solidFill>
              </a:rPr>
              <a:t>Financial Services Regulatory  </a:t>
            </a:r>
            <a:r>
              <a:rPr lang="en-GB" altLang="en-US" sz="2800" b="1" dirty="0" smtClean="0">
                <a:solidFill>
                  <a:srgbClr val="003300"/>
                </a:solidFill>
              </a:rPr>
              <a:t>Issues</a:t>
            </a:r>
            <a:r>
              <a:rPr lang="en-GB" altLang="en-US" sz="4400" b="1" dirty="0">
                <a:solidFill>
                  <a:srgbClr val="003300"/>
                </a:solidFill>
              </a:rPr>
              <a:t/>
            </a:r>
            <a:br>
              <a:rPr lang="en-GB" altLang="en-US" sz="4400" b="1" dirty="0">
                <a:solidFill>
                  <a:srgbClr val="003300"/>
                </a:solidFill>
              </a:rPr>
            </a:br>
            <a:endParaRPr lang="en-GB" altLang="en-US" sz="4400" b="1" dirty="0">
              <a:solidFill>
                <a:srgbClr val="0033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91680" y="2132856"/>
            <a:ext cx="6120680" cy="158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GB" altLang="en-US" sz="2000" b="1" dirty="0" smtClean="0">
              <a:solidFill>
                <a:srgbClr val="0033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altLang="en-US" sz="2000" b="1" dirty="0" smtClean="0">
                <a:solidFill>
                  <a:srgbClr val="003300"/>
                </a:solidFill>
              </a:rPr>
              <a:t>David </a:t>
            </a:r>
            <a:r>
              <a:rPr lang="en-GB" altLang="en-US" sz="2000" b="1" dirty="0">
                <a:solidFill>
                  <a:srgbClr val="003300"/>
                </a:solidFill>
              </a:rPr>
              <a:t>Ellis, </a:t>
            </a:r>
            <a:r>
              <a:rPr lang="en-GB" altLang="en-US" sz="2000" b="1" dirty="0" smtClean="0">
                <a:solidFill>
                  <a:srgbClr val="003300"/>
                </a:solidFill>
              </a:rPr>
              <a:t>Solicitor (non-practising)</a:t>
            </a:r>
            <a:endParaRPr lang="en-GB" altLang="en-US" sz="2000" b="1" dirty="0">
              <a:solidFill>
                <a:srgbClr val="0033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altLang="en-US" sz="2000" b="1" dirty="0">
                <a:solidFill>
                  <a:srgbClr val="003300"/>
                </a:solidFill>
              </a:rPr>
              <a:t>CPA </a:t>
            </a:r>
            <a:r>
              <a:rPr lang="en-GB" altLang="en-US" sz="2000" b="1" dirty="0" smtClean="0">
                <a:solidFill>
                  <a:srgbClr val="003300"/>
                </a:solidFill>
              </a:rPr>
              <a:t> Angle </a:t>
            </a:r>
            <a:r>
              <a:rPr lang="en-GB" altLang="en-US" sz="2000" b="1" dirty="0">
                <a:solidFill>
                  <a:srgbClr val="003300"/>
                </a:solidFill>
              </a:rPr>
              <a:t>Legal </a:t>
            </a:r>
            <a:r>
              <a:rPr lang="en-GB" altLang="en-US" sz="2000" b="1" dirty="0" smtClean="0">
                <a:solidFill>
                  <a:srgbClr val="003300"/>
                </a:solidFill>
              </a:rPr>
              <a:t>  Consulting </a:t>
            </a:r>
            <a:r>
              <a:rPr lang="en-GB" altLang="en-US" sz="2000" b="1" dirty="0">
                <a:solidFill>
                  <a:srgbClr val="003300"/>
                </a:solidFill>
              </a:rPr>
              <a:t>Services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50825" y="6364288"/>
            <a:ext cx="453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dirty="0" smtClean="0">
                <a:solidFill>
                  <a:srgbClr val="003300"/>
                </a:solidFill>
              </a:rPr>
              <a:t>March</a:t>
            </a:r>
            <a:r>
              <a:rPr lang="en-GB" altLang="en-US" sz="1600" b="1" dirty="0" smtClean="0">
                <a:solidFill>
                  <a:srgbClr val="003300"/>
                </a:solidFill>
              </a:rPr>
              <a:t> </a:t>
            </a:r>
            <a:r>
              <a:rPr lang="en-GB" altLang="en-US" sz="1600" b="1" dirty="0">
                <a:solidFill>
                  <a:srgbClr val="003300"/>
                </a:solidFill>
              </a:rPr>
              <a:t>2014</a:t>
            </a:r>
          </a:p>
        </p:txBody>
      </p:sp>
      <p:sp>
        <p:nvSpPr>
          <p:cNvPr id="5125" name="AutoShape 8" descr="GetInline"/>
          <p:cNvSpPr>
            <a:spLocks noChangeAspect="1" noChangeArrowheads="1"/>
          </p:cNvSpPr>
          <p:nvPr/>
        </p:nvSpPr>
        <p:spPr bwMode="auto">
          <a:xfrm>
            <a:off x="3400425" y="4076700"/>
            <a:ext cx="23431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AutoShape 10" descr="GetInline"/>
          <p:cNvSpPr>
            <a:spLocks noChangeAspect="1" noChangeArrowheads="1"/>
          </p:cNvSpPr>
          <p:nvPr/>
        </p:nvSpPr>
        <p:spPr bwMode="auto">
          <a:xfrm>
            <a:off x="127000" y="46038"/>
            <a:ext cx="23431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AutoShape 12" descr="GetInline"/>
          <p:cNvSpPr>
            <a:spLocks noChangeAspect="1" noChangeArrowheads="1"/>
          </p:cNvSpPr>
          <p:nvPr/>
        </p:nvSpPr>
        <p:spPr bwMode="auto">
          <a:xfrm>
            <a:off x="3400425" y="2028825"/>
            <a:ext cx="23431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AutoShape 14" descr="GetInline"/>
          <p:cNvSpPr>
            <a:spLocks noChangeAspect="1" noChangeArrowheads="1"/>
          </p:cNvSpPr>
          <p:nvPr/>
        </p:nvSpPr>
        <p:spPr bwMode="auto">
          <a:xfrm>
            <a:off x="3400425" y="2028825"/>
            <a:ext cx="23431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AutoShape 16" descr="GetInline"/>
          <p:cNvSpPr>
            <a:spLocks noChangeAspect="1" noChangeArrowheads="1"/>
          </p:cNvSpPr>
          <p:nvPr/>
        </p:nvSpPr>
        <p:spPr bwMode="auto">
          <a:xfrm>
            <a:off x="127000" y="46038"/>
            <a:ext cx="23431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AutoShape 18" descr="GetInline"/>
          <p:cNvSpPr>
            <a:spLocks noChangeAspect="1" noChangeArrowheads="1"/>
          </p:cNvSpPr>
          <p:nvPr/>
        </p:nvSpPr>
        <p:spPr bwMode="auto">
          <a:xfrm>
            <a:off x="3400425" y="2028825"/>
            <a:ext cx="23431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31" name="Picture 19" descr="asse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16338"/>
            <a:ext cx="23749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pic>
        <p:nvPicPr>
          <p:cNvPr id="5132" name="Picture 14" descr="Return to homepage">
            <a:hlinkClick r:id="rId4" tooltip="Return to homepag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4437063"/>
            <a:ext cx="28368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95288" y="260350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>
                <a:solidFill>
                  <a:srgbClr val="003300"/>
                </a:solidFill>
              </a:rPr>
              <a:t>Consultancy Services </a:t>
            </a:r>
            <a:br>
              <a:rPr lang="en-GB" altLang="en-US" b="1" dirty="0">
                <a:solidFill>
                  <a:srgbClr val="003300"/>
                </a:solidFill>
              </a:rPr>
            </a:br>
            <a:endParaRPr lang="en-GB" altLang="en-US" b="1" dirty="0">
              <a:solidFill>
                <a:srgbClr val="003300"/>
              </a:solidFill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827585" y="1268413"/>
            <a:ext cx="6030416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003300"/>
                </a:solidFill>
                <a:latin typeface="Bookman Old Style" pitchFamily="18" charset="0"/>
              </a:rPr>
              <a:t>	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I	For Banks,  Insurers, Asset 	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Managers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,  Brokers, Clearers and 			Service Providers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II	Available as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external adviser as well as 			in-house legal/compliance/risk 			adviser/expert witness </a:t>
            </a: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III	Identifying nature of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compliance 			requirements;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problem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solving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and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       I			implementation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within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agreed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budget </a:t>
            </a:r>
            <a:endParaRPr lang="en-GB" altLang="en-US" sz="1600" dirty="0" smtClean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and timetable </a:t>
            </a: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IV  	Expertise in implementation of 			regulatory change projects</a:t>
            </a:r>
            <a:r>
              <a:rPr lang="en-GB" altLang="en-US" sz="2000" dirty="0">
                <a:solidFill>
                  <a:srgbClr val="003300"/>
                </a:solidFill>
              </a:rPr>
              <a:t>		</a:t>
            </a:r>
          </a:p>
          <a:p>
            <a:pPr eaLnBrk="1" hangingPunct="1">
              <a:spcBef>
                <a:spcPct val="20000"/>
              </a:spcBef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003300"/>
                </a:solidFill>
              </a:rPr>
              <a:t/>
            </a:r>
            <a:br>
              <a:rPr lang="en-GB" altLang="en-US" sz="2000" dirty="0">
                <a:solidFill>
                  <a:srgbClr val="003300"/>
                </a:solidFill>
              </a:rPr>
            </a:br>
            <a:endParaRPr lang="en-GB" altLang="en-US" sz="2000" dirty="0">
              <a:solidFill>
                <a:srgbClr val="0033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1438" y="260350"/>
            <a:ext cx="89646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 smtClean="0">
                <a:solidFill>
                  <a:srgbClr val="003300"/>
                </a:solidFill>
              </a:rPr>
              <a:t>Advice on key </a:t>
            </a:r>
            <a:r>
              <a:rPr lang="en-GB" altLang="en-US" sz="2400" b="1" dirty="0">
                <a:solidFill>
                  <a:srgbClr val="003300"/>
                </a:solidFill>
              </a:rPr>
              <a:t>new regulations and policy issues</a:t>
            </a:r>
            <a:endParaRPr lang="en-US" altLang="en-US" sz="2400" b="1" dirty="0">
              <a:solidFill>
                <a:srgbClr val="0033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9750" y="908050"/>
            <a:ext cx="82296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5125" indent="-365125"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1800" b="1" dirty="0">
                <a:solidFill>
                  <a:srgbClr val="003300"/>
                </a:solidFill>
              </a:rPr>
              <a:t>Investment, Capital, Insurance and Derivative Market New </a:t>
            </a:r>
            <a:r>
              <a:rPr lang="en-GB" altLang="en-US" sz="1800" b="1" dirty="0" smtClean="0">
                <a:solidFill>
                  <a:srgbClr val="003300"/>
                </a:solidFill>
              </a:rPr>
              <a:t>Regulations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800" b="1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Basel , CRD and Insolvency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MIFID 2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 smtClean="0">
                <a:solidFill>
                  <a:srgbClr val="003300"/>
                </a:solidFill>
              </a:rPr>
              <a:t>EMIR/MIFIR – Trade reporting</a:t>
            </a: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FATCA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AIFMD/UCITS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Remuneration Codes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sz="1800" b="1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800" b="1" dirty="0">
                <a:solidFill>
                  <a:srgbClr val="003300"/>
                </a:solidFill>
              </a:rPr>
              <a:t>Business and Legal/Regulatory </a:t>
            </a:r>
            <a:r>
              <a:rPr lang="en-GB" altLang="en-US" sz="1800" b="1" dirty="0" smtClean="0">
                <a:solidFill>
                  <a:srgbClr val="003300"/>
                </a:solidFill>
              </a:rPr>
              <a:t>impacts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800" b="1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New business agreements reflecting new business models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Advice on interpreting key </a:t>
            </a:r>
            <a:r>
              <a:rPr lang="en-GB" altLang="en-US" sz="1600" dirty="0" smtClean="0">
                <a:solidFill>
                  <a:srgbClr val="003300"/>
                </a:solidFill>
              </a:rPr>
              <a:t>regulations and service/product  terms</a:t>
            </a: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Drafting new policies and specifications for external (regulator) reporting and internal (Management Information).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Analysing and explaining impacts of new UK/EU proposals and EU impact of US Dodd Frank </a:t>
            </a:r>
            <a:r>
              <a:rPr lang="en-GB" altLang="en-US" sz="1600" dirty="0" smtClean="0">
                <a:solidFill>
                  <a:srgbClr val="003300"/>
                </a:solidFill>
              </a:rPr>
              <a:t>regulation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 dirty="0" smtClean="0">
                <a:solidFill>
                  <a:srgbClr val="003300"/>
                </a:solidFill>
              </a:rPr>
              <a:t>Covering new areas of </a:t>
            </a:r>
            <a:r>
              <a:rPr lang="en-GB" altLang="en-US" sz="1600" dirty="0" err="1" smtClean="0">
                <a:solidFill>
                  <a:srgbClr val="003300"/>
                </a:solidFill>
              </a:rPr>
              <a:t>crowdfunding</a:t>
            </a:r>
            <a:r>
              <a:rPr lang="en-GB" altLang="en-US" sz="1600" dirty="0" smtClean="0">
                <a:solidFill>
                  <a:srgbClr val="003300"/>
                </a:solidFill>
              </a:rPr>
              <a:t> &amp; digital marketing; alternative funds regulations; new financial reporting requirements and operational issues &amp; governance </a:t>
            </a: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95288" y="2603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3200" b="1" dirty="0">
                <a:solidFill>
                  <a:srgbClr val="003300"/>
                </a:solidFill>
              </a:rPr>
              <a:t>CPA </a:t>
            </a:r>
            <a:r>
              <a:rPr lang="en-GB" altLang="en-US" sz="3200" b="1" dirty="0" smtClean="0">
                <a:solidFill>
                  <a:srgbClr val="003300"/>
                </a:solidFill>
              </a:rPr>
              <a:t>Compliance/Financial </a:t>
            </a:r>
            <a:r>
              <a:rPr lang="en-GB" altLang="en-US" sz="3200" b="1" dirty="0">
                <a:solidFill>
                  <a:srgbClr val="003300"/>
                </a:solidFill>
              </a:rPr>
              <a:t>Expertise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250825" y="1052513"/>
            <a:ext cx="8424863" cy="540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	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8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specialist compliance officers including 4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at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		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partner level</a:t>
            </a: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II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Providing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regulatory services to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securities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	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and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futures firms,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banks, corporate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financiers, investment 	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management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firms and venture capitalists and also 				insurers, mortgage lenders, insurance and mortgage 				intermediaries, multilateral trading facilities and 		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other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regulated firms</a:t>
            </a:r>
            <a:br>
              <a:rPr lang="en-GB" altLang="en-US" sz="1600" dirty="0">
                <a:solidFill>
                  <a:srgbClr val="003300"/>
                </a:solidFill>
                <a:cs typeface="Arial" charset="0"/>
              </a:rPr>
            </a:b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III	Expertise on UK regulations and knowledge of EU; 				US and Far East requirements as well as legal issues 				and drafting services</a:t>
            </a:r>
            <a:br>
              <a:rPr lang="en-GB" altLang="en-US" sz="1600" dirty="0">
                <a:solidFill>
                  <a:srgbClr val="003300"/>
                </a:solidFill>
                <a:cs typeface="Arial" charset="0"/>
              </a:rPr>
            </a:b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IV	Input into structuring and regulatory issues for new 				products and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services and provision of ICAAP and accounting 			services</a:t>
            </a:r>
            <a:r>
              <a:rPr lang="en-GB" altLang="en-US" sz="2000" dirty="0">
                <a:solidFill>
                  <a:srgbClr val="003300"/>
                </a:solidFill>
                <a:cs typeface="Arial" charset="0"/>
              </a:rPr>
              <a:t/>
            </a:r>
            <a:br>
              <a:rPr lang="en-GB" altLang="en-US" sz="2000" dirty="0">
                <a:solidFill>
                  <a:srgbClr val="003300"/>
                </a:solidFill>
                <a:cs typeface="Arial" charset="0"/>
              </a:rPr>
            </a:br>
            <a:endParaRPr lang="en-GB" altLang="en-US" sz="20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003300"/>
                </a:solidFill>
              </a:rPr>
              <a:t>	  </a:t>
            </a:r>
          </a:p>
        </p:txBody>
      </p:sp>
    </p:spTree>
    <p:custDataLst>
      <p:tags r:id="rId1"/>
    </p:custDataLst>
  </p:cSld>
  <p:clrMapOvr>
    <a:masterClrMapping/>
  </p:clrMapOvr>
  <p:transition advTm="2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400" b="1" dirty="0" smtClean="0">
                <a:solidFill>
                  <a:srgbClr val="003300"/>
                </a:solidFill>
              </a:rPr>
              <a:t>Achievements – compliance, investigations  </a:t>
            </a:r>
            <a:r>
              <a:rPr lang="en-GB" altLang="en-US" sz="2400" b="1" dirty="0">
                <a:solidFill>
                  <a:srgbClr val="003300"/>
                </a:solidFill>
              </a:rPr>
              <a:t>&amp; </a:t>
            </a:r>
            <a:r>
              <a:rPr lang="en-GB" altLang="en-US" sz="2400" b="1" dirty="0" smtClean="0">
                <a:solidFill>
                  <a:srgbClr val="003300"/>
                </a:solidFill>
              </a:rPr>
              <a:t>accounting service </a:t>
            </a:r>
            <a:r>
              <a:rPr lang="en-GB" altLang="en-US" sz="2400" b="1" dirty="0">
                <a:solidFill>
                  <a:srgbClr val="003300"/>
                </a:solidFill>
              </a:rPr>
              <a:t>solutions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68313" y="1412875"/>
            <a:ext cx="8353425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900113" indent="-723900"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 smtClean="0">
                <a:solidFill>
                  <a:srgbClr val="003300"/>
                </a:solidFill>
              </a:rPr>
              <a:t>Focus </a:t>
            </a:r>
            <a:r>
              <a:rPr lang="en-GB" altLang="en-US" sz="1600" dirty="0">
                <a:solidFill>
                  <a:srgbClr val="003300"/>
                </a:solidFill>
              </a:rPr>
              <a:t>on new business and fund </a:t>
            </a:r>
            <a:r>
              <a:rPr lang="en-GB" altLang="en-US" sz="1600" dirty="0" smtClean="0">
                <a:solidFill>
                  <a:srgbClr val="003300"/>
                </a:solidFill>
              </a:rPr>
              <a:t>compliance set </a:t>
            </a:r>
            <a:r>
              <a:rPr lang="en-GB" altLang="en-US" sz="1600" dirty="0">
                <a:solidFill>
                  <a:srgbClr val="003300"/>
                </a:solidFill>
              </a:rPr>
              <a:t>up issues – </a:t>
            </a:r>
            <a:r>
              <a:rPr lang="en-GB" altLang="en-US" sz="1600" dirty="0" smtClean="0">
                <a:solidFill>
                  <a:srgbClr val="003300"/>
                </a:solidFill>
              </a:rPr>
              <a:t>regulatory and capital requirements</a:t>
            </a:r>
          </a:p>
          <a:p>
            <a:pPr marL="176213" indent="0"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16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 smtClean="0">
                <a:solidFill>
                  <a:srgbClr val="003300"/>
                </a:solidFill>
              </a:rPr>
              <a:t>Assistance to clients dealing with regular compliance issues as well as facing regulatory investigation</a:t>
            </a:r>
          </a:p>
          <a:p>
            <a:pPr marL="176213" indent="0"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16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 smtClean="0">
                <a:solidFill>
                  <a:srgbClr val="003300"/>
                </a:solidFill>
              </a:rPr>
              <a:t>Understanding of requirements of internet –based financial services</a:t>
            </a:r>
          </a:p>
          <a:p>
            <a:pPr marL="176213" indent="0"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16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 smtClean="0">
                <a:solidFill>
                  <a:srgbClr val="003300"/>
                </a:solidFill>
              </a:rPr>
              <a:t>New business and regulatory change applications</a:t>
            </a:r>
          </a:p>
          <a:p>
            <a:pPr marL="176213" indent="0"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16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 smtClean="0">
                <a:solidFill>
                  <a:srgbClr val="003300"/>
                </a:solidFill>
              </a:rPr>
              <a:t>Advice on product and service structures, compliance and regulatory capital issues</a:t>
            </a: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95288" y="2603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>
                <a:solidFill>
                  <a:srgbClr val="003300"/>
                </a:solidFill>
              </a:rPr>
              <a:t>David </a:t>
            </a:r>
            <a:r>
              <a:rPr lang="en-GB" altLang="en-US" b="1" dirty="0" smtClean="0">
                <a:solidFill>
                  <a:srgbClr val="003300"/>
                </a:solidFill>
              </a:rPr>
              <a:t>Ellis/Angle Profile </a:t>
            </a:r>
            <a:r>
              <a:rPr lang="en-GB" altLang="en-US" b="1" dirty="0">
                <a:solidFill>
                  <a:srgbClr val="003300"/>
                </a:solidFill>
              </a:rPr>
              <a:t/>
            </a:r>
            <a:br>
              <a:rPr lang="en-GB" altLang="en-US" b="1" dirty="0">
                <a:solidFill>
                  <a:srgbClr val="003300"/>
                </a:solidFill>
              </a:rPr>
            </a:br>
            <a:endParaRPr lang="en-GB" altLang="en-US" b="1" dirty="0">
              <a:solidFill>
                <a:srgbClr val="003300"/>
              </a:solidFill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539750" y="1196975"/>
            <a:ext cx="80645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003300"/>
                </a:solidFill>
                <a:latin typeface="Bookman Old Style" pitchFamily="18" charset="0"/>
              </a:rPr>
              <a:t>	</a:t>
            </a:r>
            <a:r>
              <a:rPr lang="en-GB" altLang="en-US" sz="2000" dirty="0">
                <a:solidFill>
                  <a:srgbClr val="003300"/>
                </a:solidFill>
                <a:cs typeface="Arial" charset="0"/>
              </a:rPr>
              <a:t>I	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Senior Solicitor (and Barrister) focussed on new 	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finance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regulations, products and services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II	Recently completed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long-term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contract with J P Morgan  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Bank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– wealth management</a:t>
            </a:r>
            <a:br>
              <a:rPr lang="en-GB" altLang="en-US" sz="1600" dirty="0">
                <a:solidFill>
                  <a:srgbClr val="003300"/>
                </a:solidFill>
                <a:cs typeface="Arial" charset="0"/>
              </a:rPr>
            </a:b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III	Advising on a range of investment, trading, outsourcing, 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financial 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promotion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, governance, money laundering, market 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abuse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and fees matters</a:t>
            </a:r>
            <a:br>
              <a:rPr lang="en-GB" altLang="en-US" sz="1600" dirty="0">
                <a:solidFill>
                  <a:srgbClr val="003300"/>
                </a:solidFill>
                <a:cs typeface="Arial" charset="0"/>
              </a:rPr>
            </a:b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IV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Advising on new 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financial services regulations  covering financial 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markets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, banks, IFAs, anti-bribery, fees &amp; inducements 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and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EU/US regulations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600" dirty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	V	Guiding and inputting to range of projects for new 	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products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and services for banks; asset managers; brokers 		</a:t>
            </a:r>
            <a:r>
              <a:rPr lang="en-GB" altLang="en-US" sz="1600" dirty="0" smtClean="0">
                <a:solidFill>
                  <a:srgbClr val="003300"/>
                </a:solidFill>
                <a:cs typeface="Arial" charset="0"/>
              </a:rPr>
              <a:t>	and </a:t>
            </a:r>
            <a:r>
              <a:rPr lang="en-GB" altLang="en-US" sz="1600" dirty="0">
                <a:solidFill>
                  <a:srgbClr val="003300"/>
                </a:solidFill>
                <a:cs typeface="Arial" charset="0"/>
              </a:rPr>
              <a:t>insurers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003300"/>
                </a:solidFill>
              </a:rPr>
              <a:t/>
            </a:r>
            <a:br>
              <a:rPr lang="en-GB" altLang="en-US" sz="2000" dirty="0">
                <a:solidFill>
                  <a:srgbClr val="003300"/>
                </a:solidFill>
              </a:rPr>
            </a:b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003300"/>
                </a:solidFill>
              </a:rPr>
              <a:t>	 </a:t>
            </a:r>
          </a:p>
        </p:txBody>
      </p:sp>
    </p:spTree>
    <p:custDataLst>
      <p:tags r:id="rId1"/>
    </p:custDataLst>
  </p:cSld>
  <p:clrMapOvr>
    <a:masterClrMapping/>
  </p:clrMapOvr>
  <p:transition advTm="2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9388" y="260350"/>
            <a:ext cx="87852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2800" b="1" dirty="0" smtClean="0">
                <a:solidFill>
                  <a:srgbClr val="003300"/>
                </a:solidFill>
              </a:rPr>
              <a:t>Angle </a:t>
            </a:r>
            <a:r>
              <a:rPr lang="en-GB" altLang="en-US" sz="2800" b="1" dirty="0">
                <a:solidFill>
                  <a:srgbClr val="003300"/>
                </a:solidFill>
              </a:rPr>
              <a:t>Clients/Employers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55650" y="1125538"/>
            <a:ext cx="7848798" cy="5471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5125" indent="-365125" eaLnBrk="0" hangingPunct="0"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</a:tabLs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600" b="1" dirty="0" smtClean="0">
                <a:solidFill>
                  <a:srgbClr val="003300"/>
                </a:solidFill>
              </a:rPr>
              <a:t>Extensive </a:t>
            </a:r>
            <a:r>
              <a:rPr lang="en-GB" altLang="en-US" sz="1600" b="1" dirty="0">
                <a:solidFill>
                  <a:srgbClr val="003300"/>
                </a:solidFill>
              </a:rPr>
              <a:t>Regulatory Background </a:t>
            </a:r>
          </a:p>
          <a:p>
            <a:pPr eaLnBrk="1" hangingPunct="1"/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Business/product development projects with particular focus on  compliance/legal/risk perspectives for:</a:t>
            </a:r>
          </a:p>
          <a:p>
            <a:pPr eaLnBrk="1" hangingPunct="1">
              <a:buFontTx/>
              <a:buChar char="•"/>
            </a:pPr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r>
              <a:rPr lang="en-GB" altLang="en-US" sz="1600" b="1" dirty="0" err="1">
                <a:solidFill>
                  <a:srgbClr val="003300"/>
                </a:solidFill>
              </a:rPr>
              <a:t>Warburgs</a:t>
            </a:r>
            <a:r>
              <a:rPr lang="en-GB" altLang="en-US" sz="1600" b="1" dirty="0">
                <a:solidFill>
                  <a:srgbClr val="003300"/>
                </a:solidFill>
              </a:rPr>
              <a:t>; </a:t>
            </a:r>
            <a:r>
              <a:rPr lang="en-GB" altLang="en-US" sz="1600" b="1" dirty="0" err="1">
                <a:solidFill>
                  <a:srgbClr val="003300"/>
                </a:solidFill>
              </a:rPr>
              <a:t>Soc</a:t>
            </a:r>
            <a:r>
              <a:rPr lang="en-GB" altLang="en-US" sz="1600" b="1" dirty="0">
                <a:solidFill>
                  <a:srgbClr val="003300"/>
                </a:solidFill>
              </a:rPr>
              <a:t> Gen; NatWest; JPMorgan</a:t>
            </a:r>
          </a:p>
          <a:p>
            <a:pPr eaLnBrk="1" hangingPunct="1">
              <a:buFontTx/>
              <a:buChar char="•"/>
            </a:pPr>
            <a:r>
              <a:rPr lang="en-GB" altLang="en-US" sz="1600" b="1" dirty="0" err="1">
                <a:solidFill>
                  <a:srgbClr val="003300"/>
                </a:solidFill>
              </a:rPr>
              <a:t>Gartmore</a:t>
            </a:r>
            <a:r>
              <a:rPr lang="en-GB" altLang="en-US" sz="1600" b="1" dirty="0">
                <a:solidFill>
                  <a:srgbClr val="003300"/>
                </a:solidFill>
              </a:rPr>
              <a:t>; AIG; PIMCO; </a:t>
            </a:r>
            <a:r>
              <a:rPr lang="en-GB" altLang="en-US" sz="1600" b="1" dirty="0" err="1">
                <a:solidFill>
                  <a:srgbClr val="003300"/>
                </a:solidFill>
              </a:rPr>
              <a:t>Threadneedle</a:t>
            </a:r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r>
              <a:rPr lang="en-GB" altLang="en-US" sz="1600" b="1" dirty="0">
                <a:solidFill>
                  <a:srgbClr val="003300"/>
                </a:solidFill>
              </a:rPr>
              <a:t>Johnson Fry; Pavilion Asset  </a:t>
            </a:r>
            <a:r>
              <a:rPr lang="en-GB" altLang="en-US" sz="1600" b="1" dirty="0" smtClean="0">
                <a:solidFill>
                  <a:srgbClr val="003300"/>
                </a:solidFill>
              </a:rPr>
              <a:t>Management; Cargill Financial Services</a:t>
            </a:r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r>
              <a:rPr lang="en-GB" altLang="en-US" sz="1600" b="1" dirty="0">
                <a:solidFill>
                  <a:srgbClr val="003300"/>
                </a:solidFill>
              </a:rPr>
              <a:t>Compliance consultants; E-money; </a:t>
            </a:r>
            <a:r>
              <a:rPr lang="en-GB" altLang="en-US" sz="1600" b="1" dirty="0" err="1">
                <a:solidFill>
                  <a:srgbClr val="003300"/>
                </a:solidFill>
              </a:rPr>
              <a:t>Crowdfunding</a:t>
            </a:r>
            <a:r>
              <a:rPr lang="en-GB" altLang="en-US" sz="1600" b="1" dirty="0">
                <a:solidFill>
                  <a:srgbClr val="003300"/>
                </a:solidFill>
              </a:rPr>
              <a:t>; Securities, Commodities and Forex </a:t>
            </a:r>
            <a:r>
              <a:rPr lang="en-GB" altLang="en-US" sz="1600" b="1" dirty="0" smtClean="0">
                <a:solidFill>
                  <a:srgbClr val="003300"/>
                </a:solidFill>
              </a:rPr>
              <a:t>brokers</a:t>
            </a:r>
          </a:p>
          <a:p>
            <a:pPr eaLnBrk="1" hangingPunct="1">
              <a:buFontTx/>
              <a:buChar char="•"/>
            </a:pPr>
            <a:r>
              <a:rPr lang="en-GB" altLang="en-US" sz="1600" b="1" dirty="0" smtClean="0">
                <a:solidFill>
                  <a:srgbClr val="003300"/>
                </a:solidFill>
              </a:rPr>
              <a:t>Range of small financial firms in areas of wealth management; broking, </a:t>
            </a:r>
            <a:r>
              <a:rPr lang="en-GB" altLang="en-US" sz="1600" b="1" dirty="0" err="1" smtClean="0">
                <a:solidFill>
                  <a:srgbClr val="003300"/>
                </a:solidFill>
              </a:rPr>
              <a:t>spreadbetting</a:t>
            </a:r>
            <a:r>
              <a:rPr lang="en-GB" altLang="en-US" sz="1600" b="1" dirty="0" smtClean="0">
                <a:solidFill>
                  <a:srgbClr val="003300"/>
                </a:solidFill>
              </a:rPr>
              <a:t>; electronic money providers and </a:t>
            </a:r>
            <a:r>
              <a:rPr lang="en-GB" altLang="en-US" sz="1600" b="1" smtClean="0">
                <a:solidFill>
                  <a:srgbClr val="003300"/>
                </a:solidFill>
              </a:rPr>
              <a:t>financial advisory.</a:t>
            </a:r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/>
            <a:r>
              <a:rPr lang="en-GB" altLang="en-US" sz="1600" b="1" dirty="0">
                <a:solidFill>
                  <a:srgbClr val="003300"/>
                </a:solidFill>
              </a:rPr>
              <a:t>Consultant Solicitor/Counsel </a:t>
            </a:r>
          </a:p>
          <a:p>
            <a:pPr eaLnBrk="1" hangingPunct="1"/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Advising</a:t>
            </a:r>
            <a:r>
              <a:rPr lang="en-GB" altLang="en-US" sz="1600" b="1" dirty="0">
                <a:solidFill>
                  <a:srgbClr val="003300"/>
                </a:solidFill>
              </a:rPr>
              <a:t> </a:t>
            </a:r>
            <a:r>
              <a:rPr lang="en-GB" altLang="en-US" sz="1600" dirty="0">
                <a:solidFill>
                  <a:srgbClr val="003300"/>
                </a:solidFill>
              </a:rPr>
              <a:t>on financial services; company and banking issues with a number of solicitor firms:</a:t>
            </a:r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r>
              <a:rPr lang="en-GB" altLang="en-US" sz="1600" b="1" dirty="0">
                <a:solidFill>
                  <a:srgbClr val="003300"/>
                </a:solidFill>
              </a:rPr>
              <a:t>Reed Smith Richards Butler; Howard Kennedy; </a:t>
            </a:r>
            <a:r>
              <a:rPr lang="en-GB" altLang="en-US" sz="1600" b="1" dirty="0" err="1">
                <a:solidFill>
                  <a:srgbClr val="003300"/>
                </a:solidFill>
              </a:rPr>
              <a:t>Farrers</a:t>
            </a:r>
            <a:r>
              <a:rPr lang="en-GB" altLang="en-US" sz="1600" b="1" dirty="0">
                <a:solidFill>
                  <a:srgbClr val="003300"/>
                </a:solidFill>
              </a:rPr>
              <a:t>; </a:t>
            </a:r>
            <a:r>
              <a:rPr lang="en-GB" altLang="en-US" sz="1600" b="1" dirty="0" err="1">
                <a:solidFill>
                  <a:srgbClr val="003300"/>
                </a:solidFill>
              </a:rPr>
              <a:t>Fladgates</a:t>
            </a:r>
            <a:r>
              <a:rPr lang="en-GB" altLang="en-US" sz="1600" b="1" dirty="0">
                <a:solidFill>
                  <a:srgbClr val="003300"/>
                </a:solidFill>
              </a:rPr>
              <a:t>; DMH </a:t>
            </a:r>
            <a:r>
              <a:rPr lang="en-GB" altLang="en-US" sz="1600" b="1" dirty="0" err="1">
                <a:solidFill>
                  <a:srgbClr val="003300"/>
                </a:solidFill>
              </a:rPr>
              <a:t>Stallard</a:t>
            </a:r>
            <a:r>
              <a:rPr lang="en-GB" altLang="en-US" sz="1600" b="1" dirty="0">
                <a:solidFill>
                  <a:srgbClr val="003300"/>
                </a:solidFill>
              </a:rPr>
              <a:t>; </a:t>
            </a:r>
            <a:r>
              <a:rPr lang="en-GB" altLang="en-US" sz="1600" b="1" dirty="0" err="1">
                <a:solidFill>
                  <a:srgbClr val="003300"/>
                </a:solidFill>
              </a:rPr>
              <a:t>MWCornish</a:t>
            </a:r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>
              <a:buFontTx/>
              <a:buChar char="•"/>
            </a:pPr>
            <a:endParaRPr lang="en-GB" altLang="en-US" sz="1600" b="1" dirty="0">
              <a:solidFill>
                <a:srgbClr val="003300"/>
              </a:solidFill>
            </a:endParaRPr>
          </a:p>
          <a:p>
            <a:pPr eaLnBrk="1" hangingPunct="1"/>
            <a:r>
              <a:rPr lang="en-GB" altLang="en-US" sz="1600" dirty="0">
                <a:solidFill>
                  <a:srgbClr val="0033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08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 dirty="0" smtClean="0">
                <a:solidFill>
                  <a:srgbClr val="003300"/>
                </a:solidFill>
              </a:rPr>
              <a:t> </a:t>
            </a:r>
            <a:r>
              <a:rPr lang="en-GB" altLang="en-US" sz="2400" b="1" dirty="0">
                <a:solidFill>
                  <a:srgbClr val="003300"/>
                </a:solidFill>
              </a:rPr>
              <a:t>Achievements - structural, product &amp; service solutions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68313" y="1412875"/>
            <a:ext cx="8353425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900113" indent="-723900"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>
                <a:solidFill>
                  <a:srgbClr val="003300"/>
                </a:solidFill>
              </a:rPr>
              <a:t>Developing new retail and institutional investment products; presenting to senior management and implementation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>
                <a:solidFill>
                  <a:srgbClr val="003300"/>
                </a:solidFill>
              </a:rPr>
              <a:t>Inter-acting with external service providers/depositaries and regulators in establishing new products and businesses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>
                <a:solidFill>
                  <a:srgbClr val="003300"/>
                </a:solidFill>
              </a:rPr>
              <a:t>Understanding of impact of  key regulation for fees rules; governance; AML; remuneration controls; risk and capital; anti-bribery and corruption measures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>
                <a:solidFill>
                  <a:srgbClr val="003300"/>
                </a:solidFill>
              </a:rPr>
              <a:t>Focus on new business and fund set up issues – commercial/regulatory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>
                <a:solidFill>
                  <a:srgbClr val="003300"/>
                </a:solidFill>
              </a:rPr>
              <a:t>Understanding of cross-border regulations and risks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GB" altLang="en-US" sz="1600" dirty="0">
                <a:solidFill>
                  <a:srgbClr val="003300"/>
                </a:solidFill>
              </a:rPr>
              <a:t>Assessing impact of IT developments in areas such as data protection; </a:t>
            </a:r>
            <a:r>
              <a:rPr lang="en-GB" altLang="en-US" sz="1600" dirty="0" err="1">
                <a:solidFill>
                  <a:srgbClr val="003300"/>
                </a:solidFill>
              </a:rPr>
              <a:t>crowdfunding</a:t>
            </a:r>
            <a:r>
              <a:rPr lang="en-GB" altLang="en-US" sz="1600" dirty="0">
                <a:solidFill>
                  <a:srgbClr val="003300"/>
                </a:solidFill>
              </a:rPr>
              <a:t>; peer-to-peer; money laundering and financial crime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GB" altLang="en-US" sz="2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003300"/>
                </a:solidFill>
              </a:rPr>
              <a:t>Key points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9750" y="981075"/>
            <a:ext cx="7704138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34988" indent="-446088"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2000" dirty="0">
              <a:solidFill>
                <a:srgbClr val="0033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spcAft>
                <a:spcPct val="40000"/>
              </a:spcAft>
              <a:buFontTx/>
              <a:buChar char="•"/>
            </a:pPr>
            <a:r>
              <a:rPr lang="en-GB" altLang="en-US" sz="1600" dirty="0" smtClean="0">
                <a:solidFill>
                  <a:srgbClr val="003300"/>
                </a:solidFill>
              </a:rPr>
              <a:t>Focus </a:t>
            </a:r>
            <a:r>
              <a:rPr lang="en-GB" altLang="en-US" sz="1600" dirty="0">
                <a:solidFill>
                  <a:srgbClr val="003300"/>
                </a:solidFill>
              </a:rPr>
              <a:t>on financial institutions, markets and products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Ability to assess the commercial and regulatory  impact </a:t>
            </a:r>
            <a:r>
              <a:rPr lang="en-GB" altLang="en-US" sz="1600" dirty="0" smtClean="0">
                <a:solidFill>
                  <a:srgbClr val="003300"/>
                </a:solidFill>
              </a:rPr>
              <a:t>on a UK and global basis</a:t>
            </a:r>
            <a:endParaRPr lang="en-GB" altLang="en-US" sz="1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FontTx/>
              <a:buChar char="•"/>
            </a:pPr>
            <a:r>
              <a:rPr lang="en-GB" altLang="en-US" sz="1600" dirty="0">
                <a:solidFill>
                  <a:srgbClr val="003300"/>
                </a:solidFill>
              </a:rPr>
              <a:t>Deep understanding of new operational, legal compliance and systemic risk </a:t>
            </a:r>
            <a:r>
              <a:rPr lang="en-GB" altLang="en-US" sz="1600" dirty="0" smtClean="0">
                <a:solidFill>
                  <a:srgbClr val="003300"/>
                </a:solidFill>
              </a:rPr>
              <a:t>considerations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FontTx/>
              <a:buChar char="•"/>
            </a:pPr>
            <a:r>
              <a:rPr lang="en-GB" altLang="en-US" sz="1600" dirty="0" smtClean="0">
                <a:solidFill>
                  <a:srgbClr val="003300"/>
                </a:solidFill>
              </a:rPr>
              <a:t>Available to work on a per day or flexible short term contract basis as a legal, compliance and business advisory consultant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FontTx/>
              <a:buChar char="•"/>
            </a:pPr>
            <a:r>
              <a:rPr lang="en-GB" altLang="en-US" sz="1600" b="1" dirty="0" smtClean="0">
                <a:solidFill>
                  <a:srgbClr val="003300"/>
                </a:solidFill>
              </a:rPr>
              <a:t>CONTACT DETAILS</a:t>
            </a:r>
            <a:r>
              <a:rPr lang="en-GB" altLang="en-US" sz="1600" dirty="0" smtClean="0">
                <a:solidFill>
                  <a:srgbClr val="003300"/>
                </a:solidFill>
              </a:rPr>
              <a:t>: email: </a:t>
            </a:r>
            <a:r>
              <a:rPr lang="en-GB" altLang="en-US" sz="1600" dirty="0" smtClean="0">
                <a:solidFill>
                  <a:srgbClr val="003300"/>
                </a:solidFill>
                <a:hlinkClick r:id="rId3"/>
              </a:rPr>
              <a:t>dadellis@hotmail.com</a:t>
            </a:r>
            <a:r>
              <a:rPr lang="en-GB" altLang="en-US" sz="1600" dirty="0" smtClean="0">
                <a:solidFill>
                  <a:srgbClr val="003300"/>
                </a:solidFill>
              </a:rPr>
              <a:t>; mobile: 07899876965</a:t>
            </a:r>
          </a:p>
          <a:p>
            <a:pPr marL="88900" indent="0"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</a:pPr>
            <a:endParaRPr lang="en-GB" altLang="en-US" sz="20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buFontTx/>
              <a:buChar char="•"/>
            </a:pPr>
            <a:endParaRPr lang="en-GB" altLang="en-US" sz="2000" dirty="0">
              <a:solidFill>
                <a:srgbClr val="003300"/>
              </a:solidFill>
            </a:endParaRPr>
          </a:p>
        </p:txBody>
      </p:sp>
      <p:pic>
        <p:nvPicPr>
          <p:cNvPr id="13316" name="Picture 6" descr="asse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508500"/>
            <a:ext cx="21304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pic>
        <p:nvPicPr>
          <p:cNvPr id="13317" name="Picture 8" descr="Return to homepage">
            <a:hlinkClick r:id="rId5" tooltip="Return to homepag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516563"/>
            <a:ext cx="2066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"/>
</p:tagLst>
</file>

<file path=ppt/theme/theme1.xml><?xml version="1.0" encoding="utf-8"?>
<a:theme xmlns:a="http://schemas.openxmlformats.org/drawingml/2006/main" name="4_Slipstream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4_Slipstrea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20836</TotalTime>
  <Words>491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4_Slipstream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Howard Kennedy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Ashby</dc:creator>
  <cp:lastModifiedBy>Marisol Pulido</cp:lastModifiedBy>
  <cp:revision>70</cp:revision>
  <cp:lastPrinted>2014-03-21T14:02:00Z</cp:lastPrinted>
  <dcterms:created xsi:type="dcterms:W3CDTF">2009-05-11T14:44:11Z</dcterms:created>
  <dcterms:modified xsi:type="dcterms:W3CDTF">2014-03-21T14:03:53Z</dcterms:modified>
</cp:coreProperties>
</file>